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9" r:id="rId4"/>
    <p:sldId id="263" r:id="rId5"/>
    <p:sldId id="258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53ACF-3A4A-4D6A-8ADF-461A411CEEB8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F4AC1-BD68-4064-87C0-F2DD00E8C9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E210A-1621-4F5C-AC7C-E4F6CD65D06E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PRU_log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2844" y="72000"/>
            <a:ext cx="2521156" cy="700848"/>
          </a:xfrm>
          <a:prstGeom prst="rect">
            <a:avLst/>
          </a:prstGeom>
        </p:spPr>
      </p:pic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8715436" cy="150019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000" b="1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14282" y="3643314"/>
            <a:ext cx="8715436" cy="2214578"/>
          </a:xfrm>
        </p:spPr>
        <p:txBody>
          <a:bodyPr lIns="45720" rIns="45720">
            <a:normAutofit/>
          </a:bodyPr>
          <a:lstStyle>
            <a:lvl1pPr marL="0" marR="64008" indent="0" algn="ctr">
              <a:lnSpc>
                <a:spcPct val="120000"/>
              </a:lnSpc>
              <a:spcBef>
                <a:spcPts val="0"/>
              </a:spcBef>
              <a:buNone/>
              <a:defRPr sz="2800" b="1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0" y="5724000"/>
            <a:ext cx="9144001" cy="1142983"/>
            <a:chOff x="0" y="5724000"/>
            <a:chExt cx="9144001" cy="114298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43043" y="5724000"/>
              <a:ext cx="7500958" cy="5715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33CCCC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6087681"/>
              <a:ext cx="9144000" cy="3657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99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6082527"/>
              <a:ext cx="9144000" cy="78445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B5C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</p:grpSp>
      <p:pic>
        <p:nvPicPr>
          <p:cNvPr id="14" name="Picture 13" descr="UofY281blue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00" y="72000"/>
            <a:ext cx="2551496" cy="40588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14282" y="3357562"/>
            <a:ext cx="8715436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72000"/>
            <a:ext cx="863847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850187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71550" y="1268413"/>
            <a:ext cx="7921625" cy="52562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850187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71550" y="1268413"/>
            <a:ext cx="7921625" cy="5256212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143932" cy="5643578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Clr>
                <a:srgbClr val="002B5C"/>
              </a:buClr>
              <a:buSzPct val="80000"/>
              <a:defRPr sz="2800">
                <a:effectLst/>
              </a:defRPr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defRPr sz="2400">
                <a:effectLst/>
              </a:defRPr>
            </a:lvl2pPr>
            <a:lvl3pPr>
              <a:spcBef>
                <a:spcPts val="300"/>
              </a:spcBef>
              <a:spcAft>
                <a:spcPts val="300"/>
              </a:spcAft>
              <a:buSzPct val="80000"/>
              <a:defRPr sz="2000">
                <a:effectLst/>
              </a:defRPr>
            </a:lvl3pPr>
            <a:lvl4pPr marL="1881188" indent="-357188">
              <a:spcBef>
                <a:spcPts val="300"/>
              </a:spcBef>
              <a:spcAft>
                <a:spcPts val="300"/>
              </a:spcAft>
              <a:buSzPct val="80000"/>
              <a:defRPr sz="1800">
                <a:effectLst/>
              </a:defRPr>
            </a:lvl4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0"/>
            <a:ext cx="8572560" cy="1000108"/>
          </a:xfrm>
        </p:spPr>
        <p:txBody>
          <a:bodyPr rtlCol="0">
            <a:normAutofit/>
          </a:bodyPr>
          <a:lstStyle>
            <a:lvl1pPr>
              <a:lnSpc>
                <a:spcPct val="97000"/>
              </a:lnSpc>
              <a:defRPr sz="3600" baseline="0">
                <a:solidFill>
                  <a:srgbClr val="002B5C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000108"/>
            <a:ext cx="8572560" cy="0"/>
          </a:xfrm>
          <a:prstGeom prst="line">
            <a:avLst/>
          </a:prstGeom>
          <a:ln w="38100" cap="rnd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01090" y="6407944"/>
            <a:ext cx="428596" cy="450056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D83839-1721-487E-8BD2-DFD25647BAE9}" type="datetimeFigureOut">
              <a:rPr lang="en-US" smtClean="0"/>
              <a:t>1/6/2012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8558059" y="3419771"/>
            <a:ext cx="585940" cy="3438229"/>
            <a:chOff x="8558059" y="3419771"/>
            <a:chExt cx="585940" cy="3438229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 rot="16200000">
              <a:off x="7333057" y="4729687"/>
              <a:ext cx="3117375" cy="4975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rgbClr val="33CCCC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16200000">
              <a:off x="7727608" y="5129308"/>
              <a:ext cx="2328556" cy="50422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99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4" name="Right Triangle 13"/>
            <p:cNvSpPr>
              <a:spLocks/>
            </p:cNvSpPr>
            <p:nvPr/>
          </p:nvSpPr>
          <p:spPr bwMode="auto">
            <a:xfrm rot="16200000">
              <a:off x="7778511" y="5490679"/>
              <a:ext cx="2146751" cy="583859"/>
            </a:xfrm>
            <a:prstGeom prst="rtTriangle">
              <a:avLst/>
            </a:prstGeom>
            <a:solidFill>
              <a:srgbClr val="002B5C"/>
            </a:solidFill>
            <a:ln w="12700" cap="rnd" cmpd="thickThin" algn="ctr">
              <a:solidFill>
                <a:srgbClr val="000099"/>
              </a:solidFill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6200000">
              <a:off x="7776554" y="5490738"/>
              <a:ext cx="2148767" cy="585757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72528" y="6492875"/>
            <a:ext cx="42859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66296D-90FF-4F47-A0CC-8647EFD798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00099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542925" indent="-542925" algn="l" rtl="0" eaLnBrk="1" latinLnBrk="0" hangingPunct="1">
        <a:spcBef>
          <a:spcPts val="400"/>
        </a:spcBef>
        <a:spcAft>
          <a:spcPts val="0"/>
        </a:spcAft>
        <a:buClr>
          <a:srgbClr val="000099"/>
        </a:buClr>
        <a:buSzPct val="90000"/>
        <a:buFont typeface="Wingdings" pitchFamily="2" charset="2"/>
        <a:buChar char="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1073150" indent="-530225" algn="l" rtl="0" eaLnBrk="1" latinLnBrk="0" hangingPunct="1">
        <a:spcBef>
          <a:spcPts val="324"/>
        </a:spcBef>
        <a:buClr>
          <a:srgbClr val="009999"/>
        </a:buClr>
        <a:buSzPct val="90000"/>
        <a:buFont typeface="Wingdings" pitchFamily="2" charset="2"/>
        <a:buChar char="u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450850" algn="l" rtl="0" eaLnBrk="1" latinLnBrk="0" hangingPunct="1">
        <a:spcBef>
          <a:spcPts val="350"/>
        </a:spcBef>
        <a:buClr>
          <a:srgbClr val="33CCCC"/>
        </a:buClr>
        <a:buSzPct val="90000"/>
        <a:buFont typeface="Wingdings" pitchFamily="2" charset="2"/>
        <a:buChar char="u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974850" indent="-450850" algn="l" rtl="0" eaLnBrk="1" latinLnBrk="0" hangingPunct="1">
        <a:spcBef>
          <a:spcPts val="350"/>
        </a:spcBef>
        <a:buClr>
          <a:srgbClr val="000099"/>
        </a:buClr>
        <a:buSzPct val="90000"/>
        <a:buFont typeface="Wingdings 2" pitchFamily="18" charset="2"/>
        <a:buChar char="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Child Poverty</a:t>
            </a:r>
            <a:br>
              <a:rPr lang="en-GB" dirty="0" smtClean="0"/>
            </a:br>
            <a:r>
              <a:rPr lang="en-GB" sz="2800" dirty="0" smtClean="0"/>
              <a:t>Jonathan Bradshaw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Public symposium</a:t>
            </a:r>
          </a:p>
          <a:p>
            <a:r>
              <a:rPr lang="en-GB" dirty="0" smtClean="0"/>
              <a:t>Is Japan an Equal Society? </a:t>
            </a:r>
          </a:p>
          <a:p>
            <a:r>
              <a:rPr lang="en-GB" dirty="0" smtClean="0"/>
              <a:t>Policies against poverty and social exclusion</a:t>
            </a:r>
          </a:p>
          <a:p>
            <a:r>
              <a:rPr lang="en-GB" dirty="0" smtClean="0"/>
              <a:t>Keio University</a:t>
            </a:r>
          </a:p>
          <a:p>
            <a:r>
              <a:rPr lang="en-GB" dirty="0" smtClean="0"/>
              <a:t>Tokyo</a:t>
            </a:r>
          </a:p>
          <a:p>
            <a:r>
              <a:rPr lang="en-GB" dirty="0" smtClean="0"/>
              <a:t>7 January 2012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Child </a:t>
            </a:r>
            <a:r>
              <a:rPr lang="en-GB" dirty="0" smtClean="0"/>
              <a:t>poverty in the UK:1979-1995/6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60 per cent equivalent household income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046162" y="1839119"/>
          <a:ext cx="7772400" cy="4114800"/>
        </p:xfrm>
        <a:graphic>
          <a:graphicData uri="http://schemas.openxmlformats.org/presentationml/2006/ole">
            <p:oleObj spid="_x0000_s1026" name="Chart" r:id="rId3" imgW="7772536" imgH="4114902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/>
          </a:bodyPr>
          <a:lstStyle/>
          <a:p>
            <a:pPr marL="573088" indent="-573088" eaLnBrk="1" hangingPunct="1"/>
            <a:r>
              <a:rPr lang="en-GB" sz="3200" dirty="0" smtClean="0"/>
              <a:t>Manage economy to ensure low inflation and high employment </a:t>
            </a:r>
          </a:p>
          <a:p>
            <a:pPr marL="573088" indent="-573088" eaLnBrk="1" hangingPunct="1"/>
            <a:r>
              <a:rPr lang="en-GB" sz="3200" dirty="0" smtClean="0"/>
              <a:t>Welfare to work</a:t>
            </a:r>
          </a:p>
          <a:p>
            <a:pPr marL="573088" indent="-573088" eaLnBrk="1" hangingPunct="1"/>
            <a:r>
              <a:rPr lang="en-GB" sz="3200" dirty="0" smtClean="0"/>
              <a:t>Increases in in-work benefits </a:t>
            </a:r>
          </a:p>
          <a:p>
            <a:pPr marL="573088" indent="-573088" eaLnBrk="1" hangingPunct="1"/>
            <a:r>
              <a:rPr lang="en-GB" sz="3200" dirty="0" smtClean="0"/>
              <a:t>Increases in </a:t>
            </a:r>
            <a:r>
              <a:rPr lang="en-GB" sz="3200" dirty="0" smtClean="0"/>
              <a:t>out-of-work benefits</a:t>
            </a:r>
            <a:endParaRPr lang="en-GB" sz="3200" dirty="0" smtClean="0"/>
          </a:p>
          <a:p>
            <a:pPr marL="573088" indent="-573088" eaLnBrk="1" hangingPunct="1"/>
            <a:r>
              <a:rPr lang="en-GB" sz="3200" dirty="0" smtClean="0"/>
              <a:t>Big </a:t>
            </a:r>
            <a:r>
              <a:rPr lang="en-GB" sz="3200" dirty="0" smtClean="0"/>
              <a:t>investment in </a:t>
            </a:r>
            <a:r>
              <a:rPr lang="en-GB" sz="3200" dirty="0" smtClean="0"/>
              <a:t>services -  health, </a:t>
            </a:r>
            <a:r>
              <a:rPr lang="en-GB" sz="3200" dirty="0" smtClean="0"/>
              <a:t>education, </a:t>
            </a:r>
            <a:r>
              <a:rPr lang="en-GB" sz="3200" dirty="0" smtClean="0"/>
              <a:t>childcare</a:t>
            </a:r>
          </a:p>
          <a:p>
            <a:pPr marL="573088" indent="-573088" eaLnBrk="1" hangingPunct="1"/>
            <a:r>
              <a:rPr lang="en-GB" sz="3200" dirty="0" smtClean="0"/>
              <a:t>Institutional transformation </a:t>
            </a:r>
            <a:endParaRPr lang="en-GB" sz="3200" dirty="0" smtClean="0"/>
          </a:p>
          <a:p>
            <a:pPr marL="573088" indent="-573088" eaLnBrk="1" hangingPunct="1"/>
            <a:r>
              <a:rPr lang="en-GB" dirty="0" smtClean="0"/>
              <a:t>Child Poverty </a:t>
            </a:r>
            <a:r>
              <a:rPr lang="en-GB" dirty="0" smtClean="0"/>
              <a:t>A</a:t>
            </a:r>
            <a:r>
              <a:rPr lang="en-GB" dirty="0" smtClean="0"/>
              <a:t>ct and child poverty targets</a:t>
            </a:r>
            <a:endParaRPr lang="en-GB" sz="3200" dirty="0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850187" cy="3063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The child poverty </a:t>
            </a:r>
            <a:r>
              <a:rPr lang="en-GB" dirty="0" smtClean="0"/>
              <a:t>strategy to eradicate child poverty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Relative low income = Equivalised net household income less than 60% median 2020 target: &lt;10% of children</a:t>
            </a:r>
          </a:p>
          <a:p>
            <a:pPr eaLnBrk="1" hangingPunct="1"/>
            <a:r>
              <a:rPr lang="en-GB" sz="2400" smtClean="0"/>
              <a:t>Combined low income and material deprivation = Material deprivation &gt;20% and equivalised net household income less than 70% median 2020 target: &lt;5% of children</a:t>
            </a:r>
          </a:p>
          <a:p>
            <a:pPr eaLnBrk="1" hangingPunct="1"/>
            <a:r>
              <a:rPr lang="en-GB" sz="2400" smtClean="0"/>
              <a:t>‘Absolute’ low income= Equivalised net household income falling below 60% of the ‘adjusted base amount’ 2020 target: &lt;5% of children</a:t>
            </a:r>
          </a:p>
          <a:p>
            <a:pPr eaLnBrk="1" hangingPunct="1"/>
            <a:r>
              <a:rPr lang="en-GB" sz="2400" smtClean="0"/>
              <a:t>Persistent poverty= Equivalised net household income less than 60% of median for 3 years prior to current year 2020 target: not yet set</a:t>
            </a:r>
          </a:p>
          <a:p>
            <a:pPr lvl="1" eaLnBrk="1" hangingPunct="1">
              <a:buFont typeface="Wingdings" pitchFamily="2" charset="2"/>
              <a:buNone/>
            </a:pPr>
            <a:endParaRPr lang="en-GB" sz="14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Child poverty targets for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mtClean="0"/>
              <a:t>Child poverty fell – but not sustained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03510"/>
            <a:ext cx="7056783" cy="475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Child poverty rates in the OECD (&lt;50% median) circa 2008 –UNICEF </a:t>
            </a:r>
            <a:r>
              <a:rPr lang="en-GB" sz="2400" dirty="0" err="1" smtClean="0"/>
              <a:t>Innocenti</a:t>
            </a:r>
            <a:r>
              <a:rPr lang="en-GB" sz="2400" dirty="0" smtClean="0"/>
              <a:t> Report Card 10</a:t>
            </a:r>
            <a:endParaRPr lang="en-GB" sz="2400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1961410" y="908720"/>
          <a:ext cx="4901353" cy="5760639"/>
        </p:xfrm>
        <a:graphic>
          <a:graphicData uri="http://schemas.openxmlformats.org/presentationml/2006/ole">
            <p:oleObj spid="_x0000_s2050" name="Worksheet" r:id="rId3" imgW="4572000" imgH="6829357" progId="Excel.Sheet.12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1285852" y="44291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Transfers reduce child poverty but not by much in Japan</a:t>
            </a:r>
            <a:endParaRPr lang="en-GB" dirty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014538" y="1268760"/>
          <a:ext cx="4665707" cy="5589240"/>
        </p:xfrm>
        <a:graphic>
          <a:graphicData uri="http://schemas.openxmlformats.org/presentationml/2006/ole">
            <p:oleObj spid="_x0000_s3074" name="Worksheet" r:id="rId3" imgW="5105400" imgH="7696200" progId="Excel.Sheet.12">
              <p:embed/>
            </p:oleObj>
          </a:graphicData>
        </a:graphic>
      </p:graphicFrame>
      <p:sp>
        <p:nvSpPr>
          <p:cNvPr id="5" name="Right Arrow 4"/>
          <p:cNvSpPr/>
          <p:nvPr/>
        </p:nvSpPr>
        <p:spPr>
          <a:xfrm>
            <a:off x="1571604" y="1428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Plan to cut £80 billion deficit by 2013</a:t>
            </a:r>
          </a:p>
          <a:p>
            <a:pPr eaLnBrk="1" hangingPunct="1">
              <a:defRPr/>
            </a:pPr>
            <a:r>
              <a:rPr lang="en-GB" dirty="0" smtClean="0"/>
              <a:t>25% from increases in taxes</a:t>
            </a:r>
          </a:p>
          <a:p>
            <a:pPr eaLnBrk="1" hangingPunct="1">
              <a:defRPr/>
            </a:pPr>
            <a:r>
              <a:rPr lang="en-GB" dirty="0" smtClean="0"/>
              <a:t>75% from cuts in  services and huge reduction in public employment</a:t>
            </a:r>
          </a:p>
          <a:p>
            <a:pPr eaLnBrk="1" hangingPunct="1">
              <a:defRPr/>
            </a:pPr>
            <a:r>
              <a:rPr lang="en-GB" dirty="0" smtClean="0"/>
              <a:t>Whole package highly regressive</a:t>
            </a:r>
          </a:p>
          <a:p>
            <a:pPr eaLnBrk="1" hangingPunct="1">
              <a:defRPr/>
            </a:pPr>
            <a:r>
              <a:rPr lang="en-GB" dirty="0" smtClean="0"/>
              <a:t>Children have done much worse than pensioners</a:t>
            </a:r>
          </a:p>
          <a:p>
            <a:pPr eaLnBrk="1" hangingPunct="1">
              <a:defRPr/>
            </a:pPr>
            <a:r>
              <a:rPr lang="en-GB" dirty="0" smtClean="0"/>
              <a:t>IFS say it will increase child poverty </a:t>
            </a:r>
          </a:p>
          <a:p>
            <a:pPr eaLnBrk="1" hangingPunct="1">
              <a:defRPr/>
            </a:pPr>
            <a:r>
              <a:rPr lang="en-GB" dirty="0" smtClean="0"/>
              <a:t>Unemployment up – youth at record levels</a:t>
            </a:r>
          </a:p>
          <a:p>
            <a:pPr eaLnBrk="1" hangingPunct="1">
              <a:defRPr/>
            </a:pPr>
            <a:r>
              <a:rPr lang="en-GB" dirty="0" smtClean="0"/>
              <a:t>Discourse has become behavioural</a:t>
            </a:r>
          </a:p>
          <a:p>
            <a:pPr eaLnBrk="1" hangingPunct="1">
              <a:defRPr/>
            </a:pPr>
            <a:r>
              <a:rPr lang="en-GB" dirty="0" smtClean="0"/>
              <a:t>Focus on early years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Now recession and new coalition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RU powerpoint template (March 2010)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2060"/>
      </a:folHlink>
    </a:clrScheme>
    <a:fontScheme name="SP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Where to go on research on subjective well-being[1]</Template>
  <TotalTime>19</TotalTime>
  <Words>288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SPRU powerpoint template (March 2010)</vt:lpstr>
      <vt:lpstr>Chart</vt:lpstr>
      <vt:lpstr>Worksheet</vt:lpstr>
      <vt:lpstr>Child Poverty Jonathan Bradshaw</vt:lpstr>
      <vt:lpstr>Child poverty in the UK:1979-1995/6 60 per cent equivalent household income</vt:lpstr>
      <vt:lpstr>The child poverty strategy to eradicate child poverty</vt:lpstr>
      <vt:lpstr>Child poverty targets for 2020</vt:lpstr>
      <vt:lpstr>Child poverty fell – but not sustained</vt:lpstr>
      <vt:lpstr>Child poverty rates in the OECD (&lt;50% median) circa 2008 –UNICEF Innocenti Report Card 10</vt:lpstr>
      <vt:lpstr>Transfers reduce child poverty but not by much in Japan</vt:lpstr>
      <vt:lpstr>Now recession and new coalition government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Poverty Jonathan Bradshaw</dc:title>
  <dc:creator> </dc:creator>
  <cp:lastModifiedBy> </cp:lastModifiedBy>
  <cp:revision>1</cp:revision>
  <dcterms:created xsi:type="dcterms:W3CDTF">2012-01-06T03:03:07Z</dcterms:created>
  <dcterms:modified xsi:type="dcterms:W3CDTF">2012-01-06T03:22:29Z</dcterms:modified>
</cp:coreProperties>
</file>